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9" r:id="rId5"/>
    <p:sldId id="258" r:id="rId6"/>
    <p:sldId id="260" r:id="rId7"/>
    <p:sldId id="261" r:id="rId8"/>
    <p:sldId id="262" r:id="rId9"/>
    <p:sldId id="263" r:id="rId10"/>
    <p:sldId id="264" r:id="rId11"/>
    <p:sldId id="265" r:id="rId12"/>
    <p:sldId id="268" r:id="rId13"/>
    <p:sldId id="271" r:id="rId14"/>
    <p:sldId id="272" r:id="rId15"/>
    <p:sldId id="273" r:id="rId16"/>
    <p:sldId id="274" r:id="rId17"/>
    <p:sldId id="275" r:id="rId18"/>
    <p:sldId id="27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20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sp>
        <p:nvSpPr>
          <p:cNvPr id="28" name="Date Placeholder 27"/>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17" name="Footer Placeholder 16"/>
          <p:cNvSpPr>
            <a:spLocks noGrp="1"/>
          </p:cNvSpPr>
          <p:nvPr>
            <p:ph type="ftr" sz="quarter" idx="11"/>
          </p:nvPr>
        </p:nvSpPr>
        <p:spPr/>
        <p:txBody>
          <a:bodyPr/>
          <a:lstStyle/>
          <a:p>
            <a:endParaRPr kumimoji="0"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Vertical Text Placeholder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2C6B1FF6-39B9-40F5-8B67-33C6354A3D4F}" type="slidenum">
              <a:rPr kumimoji="0" lang="en-US" smtClean="0"/>
              <a:pPr eaLnBrk="1" latinLnBrk="0" hangingPunct="1"/>
              <a:t>‹#›</a:t>
            </a:fld>
            <a:endParaRPr kumimoji="0"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5" name="Footer Placeholder 4"/>
          <p:cNvSpPr>
            <a:spLocks noGrp="1"/>
          </p:cNvSpPr>
          <p:nvPr>
            <p:ph type="ftr" sz="quarter" idx="11"/>
          </p:nvPr>
        </p:nvSpPr>
        <p:spPr/>
        <p:txBody>
          <a:bodyPr/>
          <a:lstStyle/>
          <a:p>
            <a:endParaRPr kumimoji="0" lang="en-US"/>
          </a:p>
        </p:txBody>
      </p:sp>
      <p:sp>
        <p:nvSpPr>
          <p:cNvPr id="2" name="Vertical Title 1"/>
          <p:cNvSpPr>
            <a:spLocks noGrp="1"/>
          </p:cNvSpPr>
          <p:nvPr>
            <p:ph type="title" orient="vert"/>
          </p:nvPr>
        </p:nvSpPr>
        <p:spPr>
          <a:xfrm>
            <a:off x="7391400" y="304801"/>
            <a:ext cx="1447800" cy="5851525"/>
          </a:xfrm>
        </p:spPr>
        <p:txBody>
          <a:bodyPr vert="eaVert"/>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61688" y="1026372"/>
            <a:ext cx="457200" cy="441325"/>
          </a:xfrm>
        </p:spPr>
        <p:txBody>
          <a:bodyPr/>
          <a:lstStyle/>
          <a:p>
            <a:fld id="{2C6B1FF6-39B9-40F5-8B67-33C6354A3D4F}" type="slidenum">
              <a:rPr kumimoji="0" lang="en-US" smtClean="0"/>
              <a:pPr eaLnBrk="1" latinLnBrk="0" hangingPunct="1"/>
              <a:t>‹#›</a:t>
            </a:fld>
            <a:endParaRPr kumimoji="0"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endParaRPr kumimoji="0" lang="en-US"/>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kumimoji="0" lang="en-US"/>
          </a:p>
        </p:txBody>
      </p:sp>
      <p:sp>
        <p:nvSpPr>
          <p:cNvPr id="4" name="Date Placeholder 3"/>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endParaRPr kumimoji="0" lang="en-US"/>
          </a:p>
        </p:txBody>
      </p:sp>
      <p:sp>
        <p:nvSpPr>
          <p:cNvPr id="5" name="Date Placeholder 4"/>
          <p:cNvSpPr>
            <a:spLocks noGrp="1"/>
          </p:cNvSpPr>
          <p:nvPr>
            <p:ph type="dt" sz="half" idx="10"/>
          </p:nvPr>
        </p:nvSpPr>
        <p:spPr>
          <a:xfrm>
            <a:off x="5791200" y="6409944"/>
            <a:ext cx="3044952" cy="365760"/>
          </a:xfrm>
        </p:spPr>
        <p:txBody>
          <a:bodyPr/>
          <a:lstStyle/>
          <a:p>
            <a:pPr eaLnBrk="1" latinLnBrk="0" hangingPunct="1"/>
            <a:fld id="{9D21D778-B565-4D7E-94D7-64010A445B68}" type="datetimeFigureOut">
              <a:rPr lang="en-US" smtClean="0"/>
              <a:pPr eaLnBrk="1" latinLnBrk="0" hangingPunct="1"/>
              <a:t>12/18/19</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sp>
        <p:nvSpPr>
          <p:cNvPr id="7" name="Date Placeholder 6"/>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kumimoji="0"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
        <p:nvSpPr>
          <p:cNvPr id="23" name="Title 22"/>
          <p:cNvSpPr>
            <a:spLocks noGrp="1"/>
          </p:cNvSpPr>
          <p:nvPr>
            <p:ph type="title"/>
          </p:nvPr>
        </p:nvSpPr>
        <p:spPr/>
        <p:txBody>
          <a:bodyPr rtlCol="0" anchor="b" anchorCtr="0"/>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Date Placeholder 2"/>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a:xfrm>
            <a:off x="4343400" y="1036020"/>
            <a:ext cx="457200" cy="441325"/>
          </a:xfrm>
        </p:spPr>
        <p:txBody>
          <a:bodyPr/>
          <a:lstStyle/>
          <a:p>
            <a:fld id="{2C6B1FF6-39B9-40F5-8B67-33C6354A3D4F}" type="slidenum">
              <a:rPr kumimoji="0" lang="en-US" smtClean="0"/>
              <a:pPr eaLnBrk="1" latinLnBrk="0" hangingPunct="1"/>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2C6B1FF6-39B9-40F5-8B67-33C6354A3D4F}"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endParaRPr kumimoji="0" lang="en-US"/>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eaLnBrk="1" latinLnBrk="0" hangingPunct="1"/>
            <a:fld id="{9D21D778-B565-4D7E-94D7-64010A445B68}" type="datetimeFigureOut">
              <a:rPr lang="en-US" smtClean="0"/>
              <a:pPr eaLnBrk="1" latinLnBrk="0" hangingPunct="1"/>
              <a:t>12/18/19</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C6B1FF6-39B9-40F5-8B67-33C6354A3D4F}" type="slidenum">
              <a:rPr kumimoji="0" lang="en-US" smtClean="0"/>
              <a:pPr eaLnBrk="1" latinLnBrk="0" hangingPunct="1"/>
              <a:t>‹#›</a:t>
            </a:fld>
            <a:endParaRPr kumimoji="0"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endParaRPr kumimoji="0" lang="en-US"/>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eaLnBrk="1" latinLnBrk="0" hangingPunct="1"/>
            <a:fld id="{9D21D778-B565-4D7E-94D7-64010A445B68}" type="datetimeFigureOut">
              <a:rPr lang="en-US" smtClean="0"/>
              <a:pPr eaLnBrk="1" latinLnBrk="0" hangingPunct="1"/>
              <a:t>12/18/19</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lgn="r" eaLnBrk="1" latinLnBrk="0" hangingPunct="1"/>
            <a:fld id="{9D21D778-B565-4D7E-94D7-64010A445B68}" type="datetimeFigureOut">
              <a:rPr lang="en-US" smtClean="0"/>
              <a:pPr algn="r" eaLnBrk="1" latinLnBrk="0" hangingPunct="1"/>
              <a:t>12/18/19</a:t>
            </a:fld>
            <a:endParaRPr lang="en-US" sz="1400" dirty="0">
              <a:solidFill>
                <a:srgbClr val="FFFFFF"/>
              </a:solidFill>
            </a:endParaRPr>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lgn="l" eaLnBrk="1" latinLnBrk="0" hangingPunct="1"/>
            <a:endParaRPr kumimoji="0" lang="en-US" dirty="0">
              <a:solidFill>
                <a:srgbClr val="FFFFFF"/>
              </a:solidFill>
            </a:endParaRP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lgn="ctr" eaLnBrk="1" latinLnBrk="0" hangingPunct="1"/>
            <a:fld id="{2C6B1FF6-39B9-40F5-8B67-33C6354A3D4F}" type="slidenum">
              <a:rPr kumimoji="0" lang="en-US" smtClean="0"/>
              <a:pPr algn="ctr" eaLnBrk="1" latinLnBrk="0" hangingPunct="1"/>
              <a:t>‹#›</a:t>
            </a:fld>
            <a:endParaRPr kumimoji="0" lang="en-US" sz="1600" dirty="0">
              <a:solidFill>
                <a:schemeClr val="accent3">
                  <a:shade val="75000"/>
                </a:scheme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8.jpeg"/><Relationship Id="rId5" Type="http://schemas.microsoft.com/office/2007/relationships/hdphoto" Target="../media/hdphoto6.wdp"/><Relationship Id="rId6" Type="http://schemas.openxmlformats.org/officeDocument/2006/relationships/image" Target="../media/image9.jpeg"/><Relationship Id="rId7" Type="http://schemas.microsoft.com/office/2007/relationships/hdphoto" Target="../media/hdphoto7.wdp"/><Relationship Id="rId8" Type="http://schemas.openxmlformats.org/officeDocument/2006/relationships/image" Target="../media/image10.jpeg"/><Relationship Id="rId9"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2.jpeg"/><Relationship Id="rId5"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microsoft.com/office/2007/relationships/hdphoto" Target="../media/hdphoto1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1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microsoft.com/office/2007/relationships/hdphoto" Target="../media/hdphoto3.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Supervised Learning capstone</a:t>
            </a:r>
          </a:p>
          <a:p>
            <a:r>
              <a:rPr lang="en-US" dirty="0" err="1" smtClean="0"/>
              <a:t>Thinkful</a:t>
            </a:r>
            <a:r>
              <a:rPr lang="en-US" dirty="0" smtClean="0"/>
              <a:t> 2019</a:t>
            </a:r>
          </a:p>
          <a:p>
            <a:r>
              <a:rPr lang="en-US" dirty="0" smtClean="0"/>
              <a:t>Emily </a:t>
            </a:r>
            <a:r>
              <a:rPr lang="en-US" dirty="0" err="1" smtClean="0"/>
              <a:t>boyes</a:t>
            </a:r>
            <a:endParaRPr lang="en-US" dirty="0"/>
          </a:p>
        </p:txBody>
      </p:sp>
      <p:sp>
        <p:nvSpPr>
          <p:cNvPr id="3" name="Title 2"/>
          <p:cNvSpPr>
            <a:spLocks noGrp="1"/>
          </p:cNvSpPr>
          <p:nvPr>
            <p:ph type="ctrTitle"/>
          </p:nvPr>
        </p:nvSpPr>
        <p:spPr/>
        <p:txBody>
          <a:bodyPr/>
          <a:lstStyle/>
          <a:p>
            <a:r>
              <a:rPr lang="en-US" dirty="0"/>
              <a:t>Using Twitter to Predict Presidential Polling Outcomes</a:t>
            </a:r>
          </a:p>
        </p:txBody>
      </p:sp>
    </p:spTree>
    <p:extLst>
      <p:ext uri="{BB962C8B-B14F-4D97-AF65-F5344CB8AC3E}">
        <p14:creationId xmlns:p14="http://schemas.microsoft.com/office/powerpoint/2010/main" val="42031460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Model</a:t>
            </a:r>
            <a:endParaRPr lang="en-US" dirty="0"/>
          </a:p>
        </p:txBody>
      </p:sp>
      <p:sp>
        <p:nvSpPr>
          <p:cNvPr id="3" name="Content Placeholder 2"/>
          <p:cNvSpPr>
            <a:spLocks noGrp="1"/>
          </p:cNvSpPr>
          <p:nvPr>
            <p:ph sz="quarter" idx="1"/>
          </p:nvPr>
        </p:nvSpPr>
        <p:spPr/>
        <p:txBody>
          <a:bodyPr/>
          <a:lstStyle/>
          <a:p>
            <a:r>
              <a:rPr lang="en-US" dirty="0" err="1" smtClean="0"/>
              <a:t>Winsorized</a:t>
            </a:r>
            <a:r>
              <a:rPr lang="en-US" dirty="0" smtClean="0"/>
              <a:t> data to mitigate the effects of outliers</a:t>
            </a:r>
          </a:p>
          <a:p>
            <a:r>
              <a:rPr lang="en-US" dirty="0" smtClean="0"/>
              <a:t>Scaled data since numbers were large and scales were different</a:t>
            </a:r>
          </a:p>
          <a:p>
            <a:r>
              <a:rPr lang="en-US" dirty="0" smtClean="0"/>
              <a:t>Selecting feature set</a:t>
            </a:r>
          </a:p>
          <a:p>
            <a:pPr lvl="1"/>
            <a:r>
              <a:rPr lang="en-US" dirty="0" smtClean="0"/>
              <a:t>With and without candidates as dummy variables</a:t>
            </a:r>
          </a:p>
          <a:p>
            <a:pPr lvl="1"/>
            <a:r>
              <a:rPr lang="en-US" dirty="0" smtClean="0"/>
              <a:t>Creating new features</a:t>
            </a:r>
          </a:p>
          <a:p>
            <a:r>
              <a:rPr lang="en-US" dirty="0" smtClean="0"/>
              <a:t>Linear regression</a:t>
            </a:r>
          </a:p>
          <a:p>
            <a:pPr lvl="1"/>
            <a:r>
              <a:rPr lang="en-US" dirty="0" smtClean="0"/>
              <a:t>Time series</a:t>
            </a:r>
          </a:p>
          <a:p>
            <a:pPr lvl="1"/>
            <a:r>
              <a:rPr lang="en-US" dirty="0" smtClean="0"/>
              <a:t>OLS, Lasso, Ridge, </a:t>
            </a:r>
            <a:r>
              <a:rPr lang="en-US" dirty="0" err="1" smtClean="0"/>
              <a:t>ElasticNet</a:t>
            </a:r>
            <a:endParaRPr lang="en-US" dirty="0" smtClean="0"/>
          </a:p>
          <a:p>
            <a:endParaRPr lang="en-US" dirty="0"/>
          </a:p>
        </p:txBody>
      </p:sp>
    </p:spTree>
    <p:extLst>
      <p:ext uri="{BB962C8B-B14F-4D97-AF65-F5344CB8AC3E}">
        <p14:creationId xmlns:p14="http://schemas.microsoft.com/office/powerpoint/2010/main" val="237960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Liner Regression</a:t>
            </a:r>
            <a:endParaRPr lang="en-US" dirty="0"/>
          </a:p>
        </p:txBody>
      </p:sp>
      <p:sp>
        <p:nvSpPr>
          <p:cNvPr id="3" name="Content Placeholder 2"/>
          <p:cNvSpPr>
            <a:spLocks noGrp="1"/>
          </p:cNvSpPr>
          <p:nvPr>
            <p:ph sz="quarter" idx="1"/>
          </p:nvPr>
        </p:nvSpPr>
        <p:spPr>
          <a:xfrm>
            <a:off x="301752" y="1527048"/>
            <a:ext cx="8738126" cy="4767702"/>
          </a:xfrm>
        </p:spPr>
        <p:txBody>
          <a:bodyPr>
            <a:normAutofit fontScale="77500" lnSpcReduction="20000"/>
          </a:bodyPr>
          <a:lstStyle/>
          <a:p>
            <a:pPr>
              <a:lnSpc>
                <a:spcPct val="110000"/>
              </a:lnSpc>
            </a:pPr>
            <a:r>
              <a:rPr lang="en-US" sz="2000" dirty="0">
                <a:latin typeface="Lucida Console"/>
                <a:cs typeface="Lucida Console"/>
              </a:rPr>
              <a:t>The number of observations in training set is 32 </a:t>
            </a:r>
            <a:endParaRPr lang="en-US" sz="2000" dirty="0" smtClean="0">
              <a:latin typeface="Lucida Console"/>
              <a:cs typeface="Lucida Console"/>
            </a:endParaRPr>
          </a:p>
          <a:p>
            <a:pPr>
              <a:lnSpc>
                <a:spcPct val="110000"/>
              </a:lnSpc>
            </a:pPr>
            <a:r>
              <a:rPr lang="en-US" sz="2000" dirty="0" smtClean="0">
                <a:latin typeface="Lucida Console"/>
                <a:cs typeface="Lucida Console"/>
              </a:rPr>
              <a:t>The </a:t>
            </a:r>
            <a:r>
              <a:rPr lang="en-US" sz="2000" dirty="0">
                <a:latin typeface="Lucida Console"/>
                <a:cs typeface="Lucida Console"/>
              </a:rPr>
              <a:t>number of observations in test set is 8 </a:t>
            </a:r>
            <a:endParaRPr lang="en-US" sz="2000" dirty="0" smtClean="0">
              <a:latin typeface="Lucida Console"/>
              <a:cs typeface="Lucida Console"/>
            </a:endParaRPr>
          </a:p>
          <a:p>
            <a:pPr>
              <a:lnSpc>
                <a:spcPct val="110000"/>
              </a:lnSpc>
            </a:pPr>
            <a:r>
              <a:rPr lang="en-US" sz="2000" dirty="0" smtClean="0">
                <a:latin typeface="Lucida Console"/>
                <a:cs typeface="Lucida Console"/>
              </a:rPr>
              <a:t>R</a:t>
            </a:r>
            <a:r>
              <a:rPr lang="en-US" sz="2000" dirty="0">
                <a:latin typeface="Lucida Console"/>
                <a:cs typeface="Lucida Console"/>
              </a:rPr>
              <a:t>-squared of the model in the training set is: </a:t>
            </a:r>
            <a:r>
              <a:rPr lang="en-US" sz="2000" dirty="0" smtClean="0">
                <a:latin typeface="Lucida Console"/>
                <a:cs typeface="Lucida Console"/>
              </a:rPr>
              <a:t>0.726222892494</a:t>
            </a:r>
          </a:p>
          <a:p>
            <a:pPr marL="0" indent="0">
              <a:lnSpc>
                <a:spcPct val="110000"/>
              </a:lnSpc>
              <a:buNone/>
            </a:pPr>
            <a:r>
              <a:rPr lang="en-US" sz="2000" dirty="0" smtClean="0">
                <a:latin typeface="Lucida Console"/>
                <a:cs typeface="Lucida Console"/>
              </a:rPr>
              <a:t>-</a:t>
            </a:r>
            <a:r>
              <a:rPr lang="en-US" sz="2000" dirty="0">
                <a:latin typeface="Lucida Console"/>
                <a:cs typeface="Lucida Console"/>
              </a:rPr>
              <a:t>----Test set statistics----</a:t>
            </a:r>
            <a:r>
              <a:rPr lang="en-US" sz="2000" dirty="0" smtClean="0">
                <a:latin typeface="Lucida Console"/>
                <a:cs typeface="Lucida Console"/>
              </a:rPr>
              <a:t>-</a:t>
            </a:r>
          </a:p>
          <a:p>
            <a:pPr>
              <a:lnSpc>
                <a:spcPct val="110000"/>
              </a:lnSpc>
            </a:pPr>
            <a:r>
              <a:rPr lang="en-US" sz="2000" dirty="0" smtClean="0">
                <a:latin typeface="Lucida Console"/>
                <a:cs typeface="Lucida Console"/>
              </a:rPr>
              <a:t>R</a:t>
            </a:r>
            <a:r>
              <a:rPr lang="en-US" sz="2000" dirty="0">
                <a:latin typeface="Lucida Console"/>
                <a:cs typeface="Lucida Console"/>
              </a:rPr>
              <a:t>-squared of the model in the test set is: </a:t>
            </a:r>
            <a:r>
              <a:rPr lang="en-US" sz="2000" dirty="0" smtClean="0">
                <a:latin typeface="Lucida Console"/>
                <a:cs typeface="Lucida Console"/>
              </a:rPr>
              <a:t>0.3079798070878181</a:t>
            </a:r>
          </a:p>
          <a:p>
            <a:pPr>
              <a:lnSpc>
                <a:spcPct val="110000"/>
              </a:lnSpc>
            </a:pPr>
            <a:r>
              <a:rPr lang="en-US" sz="2000" dirty="0" smtClean="0">
                <a:latin typeface="Lucida Console"/>
                <a:cs typeface="Lucida Console"/>
              </a:rPr>
              <a:t>Mean </a:t>
            </a:r>
            <a:r>
              <a:rPr lang="en-US" sz="2000" dirty="0">
                <a:latin typeface="Lucida Console"/>
                <a:cs typeface="Lucida Console"/>
              </a:rPr>
              <a:t>absolute error of the prediction is: </a:t>
            </a:r>
            <a:r>
              <a:rPr lang="en-US" sz="2000" dirty="0" smtClean="0">
                <a:latin typeface="Lucida Console"/>
                <a:cs typeface="Lucida Console"/>
              </a:rPr>
              <a:t>0.6196307058104701</a:t>
            </a:r>
          </a:p>
          <a:p>
            <a:pPr>
              <a:lnSpc>
                <a:spcPct val="110000"/>
              </a:lnSpc>
            </a:pPr>
            <a:r>
              <a:rPr lang="en-US" sz="2000" dirty="0" smtClean="0">
                <a:latin typeface="Lucida Console"/>
                <a:cs typeface="Lucida Console"/>
              </a:rPr>
              <a:t>Mean </a:t>
            </a:r>
            <a:r>
              <a:rPr lang="en-US" sz="2000" dirty="0">
                <a:latin typeface="Lucida Console"/>
                <a:cs typeface="Lucida Console"/>
              </a:rPr>
              <a:t>squared error of the prediction is: </a:t>
            </a:r>
            <a:r>
              <a:rPr lang="en-US" sz="2000" dirty="0" smtClean="0">
                <a:latin typeface="Lucida Console"/>
                <a:cs typeface="Lucida Console"/>
              </a:rPr>
              <a:t>0.8512230084805525</a:t>
            </a:r>
          </a:p>
          <a:p>
            <a:pPr>
              <a:lnSpc>
                <a:spcPct val="110000"/>
              </a:lnSpc>
            </a:pPr>
            <a:r>
              <a:rPr lang="en-US" sz="2000" dirty="0" smtClean="0">
                <a:latin typeface="Lucida Console"/>
                <a:cs typeface="Lucida Console"/>
              </a:rPr>
              <a:t>Root </a:t>
            </a:r>
            <a:r>
              <a:rPr lang="en-US" sz="2000" dirty="0">
                <a:latin typeface="Lucida Console"/>
                <a:cs typeface="Lucida Console"/>
              </a:rPr>
              <a:t>mean squared error of the prediction is: </a:t>
            </a:r>
            <a:r>
              <a:rPr lang="en-US" sz="2000" dirty="0" smtClean="0">
                <a:latin typeface="Lucida Console"/>
                <a:cs typeface="Lucida Console"/>
              </a:rPr>
              <a:t>0.9226174767911</a:t>
            </a:r>
          </a:p>
          <a:p>
            <a:pPr>
              <a:lnSpc>
                <a:spcPct val="110000"/>
              </a:lnSpc>
            </a:pPr>
            <a:r>
              <a:rPr lang="en-US" sz="2000" dirty="0" smtClean="0">
                <a:latin typeface="Lucida Console"/>
                <a:cs typeface="Lucida Console"/>
              </a:rPr>
              <a:t>Mean </a:t>
            </a:r>
            <a:r>
              <a:rPr lang="en-US" sz="2000" dirty="0">
                <a:latin typeface="Lucida Console"/>
                <a:cs typeface="Lucida Console"/>
              </a:rPr>
              <a:t>absolute percentage error of the prediction is: </a:t>
            </a:r>
            <a:r>
              <a:rPr lang="en-US" sz="2000" dirty="0" smtClean="0">
                <a:latin typeface="Lucida Console"/>
                <a:cs typeface="Lucida Console"/>
              </a:rPr>
              <a:t>81.55921</a:t>
            </a:r>
          </a:p>
          <a:p>
            <a:pPr>
              <a:lnSpc>
                <a:spcPct val="110000"/>
              </a:lnSpc>
            </a:pPr>
            <a:endParaRPr lang="en-US" sz="2000" dirty="0" smtClean="0">
              <a:latin typeface="Lucida Console"/>
              <a:cs typeface="Lucida Console"/>
            </a:endParaRPr>
          </a:p>
          <a:p>
            <a:pPr marL="0" indent="0">
              <a:lnSpc>
                <a:spcPct val="110000"/>
              </a:lnSpc>
              <a:buNone/>
            </a:pPr>
            <a:r>
              <a:rPr lang="en-US" sz="2000" b="1" dirty="0" smtClean="0">
                <a:solidFill>
                  <a:srgbClr val="BD161D"/>
                </a:solidFill>
                <a:latin typeface="Lucida Console"/>
                <a:cs typeface="Lucida Console"/>
              </a:rPr>
              <a:t>With dummy variables:</a:t>
            </a:r>
          </a:p>
          <a:p>
            <a:pPr marL="0" indent="0">
              <a:lnSpc>
                <a:spcPct val="110000"/>
              </a:lnSpc>
              <a:buNone/>
            </a:pPr>
            <a:r>
              <a:rPr lang="en-US" sz="2000" dirty="0" smtClean="0">
                <a:latin typeface="Lucida Console"/>
                <a:cs typeface="Lucida Console"/>
              </a:rPr>
              <a:t>-</a:t>
            </a:r>
            <a:r>
              <a:rPr lang="en-US" sz="2000" dirty="0">
                <a:latin typeface="Lucida Console"/>
                <a:cs typeface="Lucida Console"/>
              </a:rPr>
              <a:t>----Test set statistics----</a:t>
            </a:r>
            <a:r>
              <a:rPr lang="en-US" sz="2000" dirty="0" smtClean="0">
                <a:latin typeface="Lucida Console"/>
                <a:cs typeface="Lucida Console"/>
              </a:rPr>
              <a:t>-</a:t>
            </a:r>
          </a:p>
          <a:p>
            <a:pPr>
              <a:lnSpc>
                <a:spcPct val="110000"/>
              </a:lnSpc>
            </a:pPr>
            <a:r>
              <a:rPr lang="en-US" sz="2000" dirty="0" smtClean="0">
                <a:latin typeface="Lucida Console"/>
                <a:cs typeface="Lucida Console"/>
              </a:rPr>
              <a:t>R</a:t>
            </a:r>
            <a:r>
              <a:rPr lang="en-US" sz="2000" dirty="0">
                <a:latin typeface="Lucida Console"/>
                <a:cs typeface="Lucida Console"/>
              </a:rPr>
              <a:t>-squared of the model in the test set is: 0.6999195681354926 </a:t>
            </a:r>
            <a:endParaRPr lang="en-US" sz="2000" dirty="0" smtClean="0">
              <a:latin typeface="Lucida Console"/>
              <a:cs typeface="Lucida Console"/>
            </a:endParaRPr>
          </a:p>
          <a:p>
            <a:pPr>
              <a:lnSpc>
                <a:spcPct val="110000"/>
              </a:lnSpc>
            </a:pPr>
            <a:r>
              <a:rPr lang="en-US" sz="2000" dirty="0" smtClean="0">
                <a:latin typeface="Lucida Console"/>
                <a:cs typeface="Lucida Console"/>
              </a:rPr>
              <a:t>Mean </a:t>
            </a:r>
            <a:r>
              <a:rPr lang="en-US" sz="2000" dirty="0">
                <a:latin typeface="Lucida Console"/>
                <a:cs typeface="Lucida Console"/>
              </a:rPr>
              <a:t>absolute error of the prediction is: </a:t>
            </a:r>
            <a:r>
              <a:rPr lang="en-US" sz="2000" dirty="0" smtClean="0">
                <a:latin typeface="Lucida Console"/>
                <a:cs typeface="Lucida Console"/>
              </a:rPr>
              <a:t>0.4908165218976471</a:t>
            </a:r>
          </a:p>
          <a:p>
            <a:pPr>
              <a:lnSpc>
                <a:spcPct val="110000"/>
              </a:lnSpc>
            </a:pPr>
            <a:r>
              <a:rPr lang="en-US" sz="2000" dirty="0" smtClean="0">
                <a:latin typeface="Lucida Console"/>
                <a:cs typeface="Lucida Console"/>
              </a:rPr>
              <a:t>Mean </a:t>
            </a:r>
            <a:r>
              <a:rPr lang="en-US" sz="2000" dirty="0">
                <a:latin typeface="Lucida Console"/>
                <a:cs typeface="Lucida Console"/>
              </a:rPr>
              <a:t>squared error of the prediction is: </a:t>
            </a:r>
            <a:r>
              <a:rPr lang="en-US" sz="2000" dirty="0" smtClean="0">
                <a:latin typeface="Lucida Console"/>
                <a:cs typeface="Lucida Console"/>
              </a:rPr>
              <a:t>0.36911548335449296</a:t>
            </a:r>
          </a:p>
          <a:p>
            <a:pPr>
              <a:lnSpc>
                <a:spcPct val="110000"/>
              </a:lnSpc>
            </a:pPr>
            <a:r>
              <a:rPr lang="en-US" sz="2000" dirty="0" smtClean="0">
                <a:latin typeface="Lucida Console"/>
                <a:cs typeface="Lucida Console"/>
              </a:rPr>
              <a:t>Root </a:t>
            </a:r>
            <a:r>
              <a:rPr lang="en-US" sz="2000" dirty="0">
                <a:latin typeface="Lucida Console"/>
                <a:cs typeface="Lucida Console"/>
              </a:rPr>
              <a:t>mean squared error of the prediction is: </a:t>
            </a:r>
            <a:r>
              <a:rPr lang="en-US" sz="2000" dirty="0" smtClean="0">
                <a:latin typeface="Lucida Console"/>
                <a:cs typeface="Lucida Console"/>
              </a:rPr>
              <a:t>0.6075487497760</a:t>
            </a:r>
          </a:p>
          <a:p>
            <a:pPr>
              <a:lnSpc>
                <a:spcPct val="110000"/>
              </a:lnSpc>
            </a:pPr>
            <a:r>
              <a:rPr lang="en-US" sz="2000" dirty="0" smtClean="0">
                <a:latin typeface="Lucida Console"/>
                <a:cs typeface="Lucida Console"/>
              </a:rPr>
              <a:t>Mean </a:t>
            </a:r>
            <a:r>
              <a:rPr lang="en-US" sz="2000" dirty="0">
                <a:latin typeface="Lucida Console"/>
                <a:cs typeface="Lucida Console"/>
              </a:rPr>
              <a:t>absolute percentage error of the prediction is: </a:t>
            </a:r>
            <a:r>
              <a:rPr lang="en-US" sz="2000" dirty="0" smtClean="0">
                <a:latin typeface="Lucida Console"/>
                <a:cs typeface="Lucida Console"/>
              </a:rPr>
              <a:t>123.6952</a:t>
            </a:r>
            <a:endParaRPr lang="en-US" sz="2000" dirty="0">
              <a:latin typeface="Lucida Console"/>
              <a:cs typeface="Lucida Console"/>
            </a:endParaRPr>
          </a:p>
          <a:p>
            <a:pPr marL="0" indent="0">
              <a:buNone/>
            </a:pPr>
            <a:endParaRPr lang="en-US" dirty="0"/>
          </a:p>
        </p:txBody>
      </p:sp>
    </p:spTree>
    <p:extLst>
      <p:ext uri="{BB962C8B-B14F-4D97-AF65-F5344CB8AC3E}">
        <p14:creationId xmlns:p14="http://schemas.microsoft.com/office/powerpoint/2010/main" val="380983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71804"/>
            <a:ext cx="8534400" cy="758952"/>
          </a:xfrm>
        </p:spPr>
        <p:txBody>
          <a:bodyPr/>
          <a:lstStyle/>
          <a:p>
            <a:r>
              <a:rPr lang="en-US" dirty="0" smtClean="0"/>
              <a:t>OLS</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620" y="613997"/>
            <a:ext cx="4438008" cy="3119729"/>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041740" y="136540"/>
            <a:ext cx="3971927" cy="3460636"/>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43521" y="3597176"/>
            <a:ext cx="4330155" cy="3315444"/>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038833" y="3189915"/>
            <a:ext cx="4166004" cy="3722705"/>
          </a:xfrm>
          <a:prstGeom prst="rect">
            <a:avLst/>
          </a:prstGeom>
        </p:spPr>
      </p:pic>
    </p:spTree>
    <p:extLst>
      <p:ext uri="{BB962C8B-B14F-4D97-AF65-F5344CB8AC3E}">
        <p14:creationId xmlns:p14="http://schemas.microsoft.com/office/powerpoint/2010/main" val="25604801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3042"/>
          <a:stretch/>
        </p:blipFill>
        <p:spPr>
          <a:xfrm>
            <a:off x="286768" y="0"/>
            <a:ext cx="5616299" cy="3438714"/>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1752" y="3438715"/>
            <a:ext cx="5616748" cy="3419286"/>
          </a:xfrm>
          <a:prstGeom prst="rect">
            <a:avLst/>
          </a:prstGeom>
        </p:spPr>
      </p:pic>
      <p:sp>
        <p:nvSpPr>
          <p:cNvPr id="6" name="TextBox 5"/>
          <p:cNvSpPr txBox="1"/>
          <p:nvPr/>
        </p:nvSpPr>
        <p:spPr>
          <a:xfrm>
            <a:off x="6162513" y="1434388"/>
            <a:ext cx="2809086" cy="369332"/>
          </a:xfrm>
          <a:prstGeom prst="rect">
            <a:avLst/>
          </a:prstGeom>
          <a:noFill/>
        </p:spPr>
        <p:txBody>
          <a:bodyPr wrap="square" rtlCol="0">
            <a:spAutoFit/>
          </a:bodyPr>
          <a:lstStyle/>
          <a:p>
            <a:r>
              <a:rPr lang="en-US" b="1" dirty="0" smtClean="0">
                <a:solidFill>
                  <a:srgbClr val="BD161D"/>
                </a:solidFill>
              </a:rPr>
              <a:t>OLS without dummies</a:t>
            </a:r>
            <a:endParaRPr lang="en-US" b="1" dirty="0">
              <a:solidFill>
                <a:srgbClr val="BD161D"/>
              </a:solidFill>
            </a:endParaRPr>
          </a:p>
        </p:txBody>
      </p:sp>
      <p:sp>
        <p:nvSpPr>
          <p:cNvPr id="7" name="TextBox 6"/>
          <p:cNvSpPr txBox="1"/>
          <p:nvPr/>
        </p:nvSpPr>
        <p:spPr>
          <a:xfrm>
            <a:off x="6094238" y="4740330"/>
            <a:ext cx="2442126" cy="369332"/>
          </a:xfrm>
          <a:prstGeom prst="rect">
            <a:avLst/>
          </a:prstGeom>
          <a:noFill/>
        </p:spPr>
        <p:txBody>
          <a:bodyPr wrap="square" rtlCol="0">
            <a:spAutoFit/>
          </a:bodyPr>
          <a:lstStyle/>
          <a:p>
            <a:r>
              <a:rPr lang="en-US" b="1" dirty="0" smtClean="0">
                <a:solidFill>
                  <a:srgbClr val="BD161D"/>
                </a:solidFill>
              </a:rPr>
              <a:t>OLS with dummies</a:t>
            </a:r>
            <a:endParaRPr lang="en-US" b="1" dirty="0">
              <a:solidFill>
                <a:srgbClr val="BD161D"/>
              </a:solidFill>
            </a:endParaRPr>
          </a:p>
        </p:txBody>
      </p:sp>
    </p:spTree>
    <p:extLst>
      <p:ext uri="{BB962C8B-B14F-4D97-AF65-F5344CB8AC3E}">
        <p14:creationId xmlns:p14="http://schemas.microsoft.com/office/powerpoint/2010/main" val="422804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Ridge</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0919" y="1598828"/>
            <a:ext cx="6696218" cy="4764194"/>
          </a:xfrm>
          <a:prstGeom prst="rect">
            <a:avLst/>
          </a:prstGeom>
        </p:spPr>
      </p:pic>
    </p:spTree>
    <p:extLst>
      <p:ext uri="{BB962C8B-B14F-4D97-AF65-F5344CB8AC3E}">
        <p14:creationId xmlns:p14="http://schemas.microsoft.com/office/powerpoint/2010/main" val="368645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6121" y="1548472"/>
            <a:ext cx="6583102" cy="4772748"/>
          </a:xfrm>
          <a:prstGeom prst="rect">
            <a:avLst/>
          </a:prstGeom>
        </p:spPr>
      </p:pic>
    </p:spTree>
    <p:extLst>
      <p:ext uri="{BB962C8B-B14F-4D97-AF65-F5344CB8AC3E}">
        <p14:creationId xmlns:p14="http://schemas.microsoft.com/office/powerpoint/2010/main" val="4237681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ElasticNet</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24887" y="1571069"/>
            <a:ext cx="6690224" cy="4792833"/>
          </a:xfrm>
          <a:prstGeom prst="rect">
            <a:avLst/>
          </a:prstGeom>
        </p:spPr>
      </p:pic>
    </p:spTree>
    <p:extLst>
      <p:ext uri="{BB962C8B-B14F-4D97-AF65-F5344CB8AC3E}">
        <p14:creationId xmlns:p14="http://schemas.microsoft.com/office/powerpoint/2010/main" val="391637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the Model</a:t>
            </a:r>
            <a:endParaRPr lang="en-US" dirty="0"/>
          </a:p>
        </p:txBody>
      </p:sp>
      <p:sp>
        <p:nvSpPr>
          <p:cNvPr id="3" name="Content Placeholder 2"/>
          <p:cNvSpPr>
            <a:spLocks noGrp="1"/>
          </p:cNvSpPr>
          <p:nvPr>
            <p:ph sz="quarter" idx="1"/>
          </p:nvPr>
        </p:nvSpPr>
        <p:spPr>
          <a:xfrm>
            <a:off x="177520" y="1260643"/>
            <a:ext cx="8766770" cy="5111496"/>
          </a:xfrm>
        </p:spPr>
        <p:txBody>
          <a:bodyPr>
            <a:noAutofit/>
          </a:bodyPr>
          <a:lstStyle/>
          <a:p>
            <a:pPr marL="0" indent="0">
              <a:buNone/>
            </a:pPr>
            <a:endParaRPr lang="en-US" sz="1200" dirty="0"/>
          </a:p>
          <a:p>
            <a:r>
              <a:rPr lang="en-US" sz="1200" dirty="0" smtClean="0"/>
              <a:t>Adding </a:t>
            </a:r>
            <a:r>
              <a:rPr lang="en-US" sz="1200" dirty="0"/>
              <a:t>more variables seems to make everything less statistically significant. Tweets per </a:t>
            </a:r>
            <a:r>
              <a:rPr lang="en-US" sz="1200" dirty="0" err="1"/>
              <a:t>hr</a:t>
            </a:r>
            <a:r>
              <a:rPr lang="en-US" sz="1200" dirty="0"/>
              <a:t> is the most significant variable, followed closely by number of reactions, favorites, and replies, which are all more or less the same measurement. The relationship between number of tweets and donations is interesting. The coefficient is 0.98 which I would take to mean the relationship is 1 to 1--for every tweet, there is a correlating $1 donation on average each month.</a:t>
            </a:r>
          </a:p>
          <a:p>
            <a:endParaRPr lang="en-US" sz="1200" dirty="0"/>
          </a:p>
          <a:p>
            <a:r>
              <a:rPr lang="en-US" sz="1200" dirty="0"/>
              <a:t>In both versions of the OLS model (the one without added variable interactions and the one with the added variable interactions), the P-value for the F-statistic is very close to 0, meaning that our features add some information to the reduced model and our model is useful in explaining polling data. However, F-tests don't quantify how much information our model contributes--this requires R-squared. </a:t>
            </a:r>
          </a:p>
          <a:p>
            <a:endParaRPr lang="en-US" sz="1200" dirty="0"/>
          </a:p>
          <a:p>
            <a:r>
              <a:rPr lang="en-US" sz="1200" dirty="0"/>
              <a:t>The R-squared of our polling predictions model is 0.778, which means it explains about 78\% of the variance in the model. After adding the 4 extra interactive features, the R-squared went up 0.06 which indicates that the interaction of the variables explains some previously unexplained variance in the charges. There is room for improvement here, but with an R-squared value of 0.78 we probably don't need to worry about over-fitting at least. Adjusted R-squared does the same job as R-squared, but it is adjusted according to the number of features included in the model. Our adjusted R-squared isn't too much lower than our R-squared (0.654), which is a good sign.</a:t>
            </a:r>
          </a:p>
          <a:p>
            <a:endParaRPr lang="en-US" sz="1200" dirty="0"/>
          </a:p>
          <a:p>
            <a:r>
              <a:rPr lang="en-US" sz="1200" dirty="0"/>
              <a:t>The two models above are relatively equal in terms of which one is better than the other when considering R-squared, F-stat, AIC, and BIC, but the model with the additional features is slightly better.</a:t>
            </a:r>
          </a:p>
          <a:p>
            <a:endParaRPr lang="en-US" sz="1200" dirty="0"/>
          </a:p>
          <a:p>
            <a:r>
              <a:rPr lang="en-US" sz="1200" dirty="0"/>
              <a:t>At first look, when we add the candidates as dummy variables, the R-squared is really high, wow, that's great! But...I think there is some over-fitting going on here because of the amount of variables this adds, since there are 8 new columns now. Then again, the R-squared of the training set is 0.9626 and the R-squared of the test set is 0.6999. These numbers are actually pretty close together, which indicates that </a:t>
            </a:r>
            <a:r>
              <a:rPr lang="en-US" sz="1200" dirty="0" err="1"/>
              <a:t>overfitting</a:t>
            </a:r>
            <a:r>
              <a:rPr lang="en-US" sz="1200" dirty="0"/>
              <a:t> might actually not be a factor. Regardless, </a:t>
            </a:r>
            <a:r>
              <a:rPr lang="en-US" sz="1200" dirty="0" smtClean="0"/>
              <a:t>it </a:t>
            </a:r>
            <a:r>
              <a:rPr lang="en-US" sz="1200" dirty="0"/>
              <a:t>might show some interesting results, so we'll keep both models with the dummy variables and without.</a:t>
            </a:r>
            <a:endParaRPr lang="en-US" sz="1200" dirty="0"/>
          </a:p>
        </p:txBody>
      </p:sp>
    </p:spTree>
    <p:extLst>
      <p:ext uri="{BB962C8B-B14F-4D97-AF65-F5344CB8AC3E}">
        <p14:creationId xmlns:p14="http://schemas.microsoft.com/office/powerpoint/2010/main" val="408605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Issues and Improvements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Missing some data from the 2019 political candidates because of the download package I chose (</a:t>
            </a:r>
            <a:r>
              <a:rPr lang="en-US" dirty="0" err="1" smtClean="0"/>
              <a:t>Twint</a:t>
            </a:r>
            <a:r>
              <a:rPr lang="en-US" dirty="0" smtClean="0"/>
              <a:t>), and there was a higher volume than in 2015</a:t>
            </a:r>
          </a:p>
          <a:p>
            <a:r>
              <a:rPr lang="en-US" dirty="0" smtClean="0"/>
              <a:t>Not a long enough span of time for data collection</a:t>
            </a:r>
          </a:p>
          <a:p>
            <a:pPr lvl="1"/>
            <a:r>
              <a:rPr lang="en-US" dirty="0"/>
              <a:t>C</a:t>
            </a:r>
            <a:r>
              <a:rPr lang="en-US" dirty="0" smtClean="0"/>
              <a:t>ould be improved by gathering data from more months and/or more days from each month</a:t>
            </a:r>
          </a:p>
          <a:p>
            <a:r>
              <a:rPr lang="en-US" dirty="0" smtClean="0"/>
              <a:t>Too many candidates </a:t>
            </a:r>
          </a:p>
          <a:p>
            <a:pPr lvl="1"/>
            <a:r>
              <a:rPr lang="en-US" dirty="0"/>
              <a:t>D</a:t>
            </a:r>
            <a:r>
              <a:rPr lang="en-US" dirty="0" smtClean="0"/>
              <a:t>ata quality could have been improved by just focusing on 2 frontrunner candidates for each election cycle</a:t>
            </a:r>
          </a:p>
          <a:p>
            <a:r>
              <a:rPr lang="en-US" dirty="0" smtClean="0"/>
              <a:t>Geographical data from tweets could be used to predict primary results</a:t>
            </a:r>
          </a:p>
          <a:p>
            <a:r>
              <a:rPr lang="en-US" dirty="0" smtClean="0"/>
              <a:t>Tweets could have been scrubbed for filler words such as: I, a, the, and, on, as, if, of, be, for</a:t>
            </a:r>
            <a:r>
              <a:rPr lang="mr-IN" dirty="0" smtClean="0"/>
              <a:t>…</a:t>
            </a:r>
            <a:r>
              <a:rPr lang="en-US" dirty="0" smtClean="0"/>
              <a:t> etc. and then used sentiment analysis</a:t>
            </a:r>
            <a:endParaRPr lang="en-US" dirty="0"/>
          </a:p>
        </p:txBody>
      </p:sp>
    </p:spTree>
    <p:extLst>
      <p:ext uri="{BB962C8B-B14F-4D97-AF65-F5344CB8AC3E}">
        <p14:creationId xmlns:p14="http://schemas.microsoft.com/office/powerpoint/2010/main" val="318392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385" y="2334929"/>
            <a:ext cx="8452695" cy="2862322"/>
          </a:xfrm>
          <a:prstGeom prst="rect">
            <a:avLst/>
          </a:prstGeom>
        </p:spPr>
        <p:txBody>
          <a:bodyPr wrap="square">
            <a:spAutoFit/>
          </a:bodyPr>
          <a:lstStyle/>
          <a:p>
            <a:pPr algn="ctr"/>
            <a:r>
              <a:rPr lang="en-US" sz="3600" dirty="0">
                <a:solidFill>
                  <a:schemeClr val="accent3">
                    <a:lumMod val="75000"/>
                  </a:schemeClr>
                </a:solidFill>
              </a:rPr>
              <a:t>How can Twitter and sentiment </a:t>
            </a:r>
            <a:r>
              <a:rPr lang="en-US" sz="3600" dirty="0" smtClean="0">
                <a:solidFill>
                  <a:schemeClr val="accent3">
                    <a:lumMod val="75000"/>
                  </a:schemeClr>
                </a:solidFill>
              </a:rPr>
              <a:t>analysis </a:t>
            </a:r>
            <a:r>
              <a:rPr lang="en-US" sz="3600" dirty="0">
                <a:solidFill>
                  <a:schemeClr val="accent3">
                    <a:lumMod val="75000"/>
                  </a:schemeClr>
                </a:solidFill>
              </a:rPr>
              <a:t>along with political </a:t>
            </a:r>
            <a:r>
              <a:rPr lang="en-US" sz="3600" dirty="0" smtClean="0">
                <a:solidFill>
                  <a:schemeClr val="accent3">
                    <a:lumMod val="75000"/>
                  </a:schemeClr>
                </a:solidFill>
              </a:rPr>
              <a:t>donation data </a:t>
            </a:r>
            <a:r>
              <a:rPr lang="en-US" sz="3600" dirty="0">
                <a:solidFill>
                  <a:schemeClr val="accent3">
                    <a:lumMod val="75000"/>
                  </a:schemeClr>
                </a:solidFill>
              </a:rPr>
              <a:t>help to predict polling outcomes and ultimately the winner of presidential </a:t>
            </a:r>
            <a:r>
              <a:rPr lang="en-US" sz="3600" dirty="0" smtClean="0">
                <a:solidFill>
                  <a:schemeClr val="accent3">
                    <a:lumMod val="75000"/>
                  </a:schemeClr>
                </a:solidFill>
              </a:rPr>
              <a:t>primaries?</a:t>
            </a:r>
            <a:endParaRPr lang="en-US" sz="3600" dirty="0">
              <a:solidFill>
                <a:schemeClr val="accent3">
                  <a:lumMod val="75000"/>
                </a:schemeClr>
              </a:solidFill>
            </a:endParaRPr>
          </a:p>
        </p:txBody>
      </p:sp>
    </p:spTree>
    <p:extLst>
      <p:ext uri="{BB962C8B-B14F-4D97-AF65-F5344CB8AC3E}">
        <p14:creationId xmlns:p14="http://schemas.microsoft.com/office/powerpoint/2010/main" val="385821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&amp; Data</a:t>
            </a:r>
            <a:endParaRPr lang="en-US" dirty="0"/>
          </a:p>
        </p:txBody>
      </p:sp>
      <p:sp>
        <p:nvSpPr>
          <p:cNvPr id="3" name="Content Placeholder 2"/>
          <p:cNvSpPr>
            <a:spLocks noGrp="1"/>
          </p:cNvSpPr>
          <p:nvPr>
            <p:ph sz="quarter" idx="1"/>
          </p:nvPr>
        </p:nvSpPr>
        <p:spPr>
          <a:xfrm>
            <a:off x="301752" y="1527048"/>
            <a:ext cx="8503920" cy="5122720"/>
          </a:xfrm>
        </p:spPr>
        <p:txBody>
          <a:bodyPr>
            <a:noAutofit/>
          </a:bodyPr>
          <a:lstStyle/>
          <a:p>
            <a:r>
              <a:rPr lang="en-US" sz="1800" dirty="0" smtClean="0"/>
              <a:t>Chose </a:t>
            </a:r>
            <a:r>
              <a:rPr lang="en-US" sz="1800" dirty="0"/>
              <a:t>the four candidates with the highest amount of funding as of September 2019 AND September </a:t>
            </a:r>
            <a:r>
              <a:rPr lang="en-US" sz="1800" dirty="0" smtClean="0"/>
              <a:t>2015</a:t>
            </a:r>
          </a:p>
          <a:p>
            <a:pPr lvl="1"/>
            <a:r>
              <a:rPr lang="en-US" sz="1300" dirty="0" smtClean="0"/>
              <a:t>Biden, </a:t>
            </a:r>
            <a:r>
              <a:rPr lang="en-US" sz="1300" dirty="0" err="1" smtClean="0"/>
              <a:t>Buttigieg</a:t>
            </a:r>
            <a:r>
              <a:rPr lang="en-US" sz="1300" dirty="0" smtClean="0"/>
              <a:t>, Sanders, Warren</a:t>
            </a:r>
          </a:p>
          <a:p>
            <a:pPr lvl="1"/>
            <a:r>
              <a:rPr lang="en-US" sz="1300" dirty="0" smtClean="0"/>
              <a:t>Clinton, Cruz, Sanders, Trump</a:t>
            </a:r>
          </a:p>
          <a:p>
            <a:r>
              <a:rPr lang="en-US" sz="1800" dirty="0" smtClean="0"/>
              <a:t>Goal was to </a:t>
            </a:r>
            <a:r>
              <a:rPr lang="en-US" sz="1800" dirty="0"/>
              <a:t>make a prediction for the Democratic nominee for the 2020 Presidential election </a:t>
            </a:r>
            <a:r>
              <a:rPr lang="en-US" sz="1800" dirty="0" smtClean="0"/>
              <a:t>cycle using past </a:t>
            </a:r>
            <a:r>
              <a:rPr lang="en-US" sz="1800" dirty="0"/>
              <a:t>data from 2015 </a:t>
            </a:r>
            <a:r>
              <a:rPr lang="en-US" sz="1800" dirty="0" smtClean="0"/>
              <a:t>for training</a:t>
            </a:r>
          </a:p>
          <a:p>
            <a:r>
              <a:rPr lang="en-US" sz="1800" dirty="0" smtClean="0"/>
              <a:t>The </a:t>
            </a:r>
            <a:r>
              <a:rPr lang="en-US" sz="1800" dirty="0"/>
              <a:t>data was obtained through the process of running the command 'GetOldTweets3' and '</a:t>
            </a:r>
            <a:r>
              <a:rPr lang="en-US" sz="1800" dirty="0" err="1"/>
              <a:t>Twint</a:t>
            </a:r>
            <a:r>
              <a:rPr lang="en-US" sz="1800" dirty="0"/>
              <a:t>' through the command line </a:t>
            </a:r>
            <a:r>
              <a:rPr lang="en-US" sz="1800" dirty="0" smtClean="0"/>
              <a:t>with parameters:</a:t>
            </a:r>
          </a:p>
          <a:p>
            <a:pPr lvl="1"/>
            <a:r>
              <a:rPr lang="en-US" sz="1300" dirty="0"/>
              <a:t>A</a:t>
            </a:r>
            <a:r>
              <a:rPr lang="en-US" sz="1300" dirty="0" smtClean="0"/>
              <a:t>ll </a:t>
            </a:r>
            <a:r>
              <a:rPr lang="en-US" sz="1300" dirty="0"/>
              <a:t>tweets </a:t>
            </a:r>
            <a:r>
              <a:rPr lang="en-US" sz="1300" dirty="0" smtClean="0"/>
              <a:t>containing candidate name strings for the first </a:t>
            </a:r>
            <a:r>
              <a:rPr lang="en-US" sz="1300" dirty="0"/>
              <a:t>week (days 1 - 7) of May, June, July, August, and September of 2019. </a:t>
            </a:r>
            <a:r>
              <a:rPr lang="en-US" sz="1300" dirty="0" smtClean="0"/>
              <a:t>The same was repeated for 2015</a:t>
            </a:r>
            <a:r>
              <a:rPr lang="en-US" sz="1300" dirty="0"/>
              <a:t>. </a:t>
            </a:r>
            <a:endParaRPr lang="en-US" sz="1300" dirty="0" smtClean="0"/>
          </a:p>
          <a:p>
            <a:pPr lvl="1"/>
            <a:r>
              <a:rPr lang="en-US" sz="1300" b="1" dirty="0" smtClean="0"/>
              <a:t>Over 3 million </a:t>
            </a:r>
            <a:r>
              <a:rPr lang="en-US" sz="1300" dirty="0" smtClean="0"/>
              <a:t>tweets were collected</a:t>
            </a:r>
            <a:endParaRPr lang="en-US" sz="1300" dirty="0"/>
          </a:p>
          <a:p>
            <a:r>
              <a:rPr lang="en-US" sz="1800" dirty="0"/>
              <a:t>Other data was taken from national polling </a:t>
            </a:r>
            <a:r>
              <a:rPr lang="en-US" sz="1800" dirty="0" smtClean="0"/>
              <a:t>data for 2019</a:t>
            </a:r>
            <a:r>
              <a:rPr lang="en-US" sz="1800" dirty="0"/>
              <a:t> </a:t>
            </a:r>
            <a:r>
              <a:rPr lang="en-US" sz="1800" dirty="0" smtClean="0"/>
              <a:t>and 2015 and donation </a:t>
            </a:r>
            <a:r>
              <a:rPr lang="en-US" sz="1800" dirty="0"/>
              <a:t>and financial data was </a:t>
            </a:r>
            <a:r>
              <a:rPr lang="en-US" sz="1800" dirty="0" smtClean="0"/>
              <a:t>taken </a:t>
            </a:r>
            <a:r>
              <a:rPr lang="en-US" sz="1800" dirty="0"/>
              <a:t>from the </a:t>
            </a:r>
            <a:r>
              <a:rPr lang="en-US" sz="1800" dirty="0" smtClean="0"/>
              <a:t>official FEC database</a:t>
            </a:r>
            <a:endParaRPr lang="en-US" sz="1800" dirty="0"/>
          </a:p>
          <a:p>
            <a:r>
              <a:rPr lang="en-US" sz="1800" dirty="0" smtClean="0"/>
              <a:t>Used the </a:t>
            </a:r>
            <a:r>
              <a:rPr lang="en-US" sz="1800" dirty="0"/>
              <a:t>NLK toolkit </a:t>
            </a:r>
            <a:r>
              <a:rPr lang="en-US" sz="1800" dirty="0" err="1" smtClean="0"/>
              <a:t>TextBlob</a:t>
            </a:r>
            <a:r>
              <a:rPr lang="en-US" sz="1800" dirty="0" smtClean="0"/>
              <a:t> </a:t>
            </a:r>
          </a:p>
          <a:p>
            <a:pPr lvl="1"/>
            <a:r>
              <a:rPr lang="en-US" sz="1300" dirty="0"/>
              <a:t>R</a:t>
            </a:r>
            <a:r>
              <a:rPr lang="en-US" sz="1300" dirty="0" smtClean="0"/>
              <a:t>eturns </a:t>
            </a:r>
            <a:r>
              <a:rPr lang="en-US" sz="1300" dirty="0"/>
              <a:t>sentiment values for words and </a:t>
            </a:r>
            <a:r>
              <a:rPr lang="en-US" sz="1300" dirty="0" smtClean="0"/>
              <a:t>phrases of </a:t>
            </a:r>
            <a:r>
              <a:rPr lang="en-US" sz="1300" dirty="0"/>
              <a:t>the form Sentiment(polarity, subjectivity</a:t>
            </a:r>
            <a:r>
              <a:rPr lang="en-US" sz="1300" dirty="0" smtClean="0"/>
              <a:t>)</a:t>
            </a:r>
            <a:endParaRPr lang="en-US" sz="1300" dirty="0"/>
          </a:p>
          <a:p>
            <a:pPr lvl="1"/>
            <a:r>
              <a:rPr lang="en-US" sz="1300" dirty="0" smtClean="0"/>
              <a:t>Polarity—float </a:t>
            </a:r>
            <a:r>
              <a:rPr lang="en-US" sz="1300" dirty="0"/>
              <a:t>within the range </a:t>
            </a:r>
            <a:r>
              <a:rPr lang="en-US" sz="1300" dirty="0" smtClean="0"/>
              <a:t>[</a:t>
            </a:r>
            <a:r>
              <a:rPr lang="en-US" sz="1300" dirty="0"/>
              <a:t>-1.0, 1.0</a:t>
            </a:r>
            <a:r>
              <a:rPr lang="en-US" sz="1300" dirty="0" smtClean="0"/>
              <a:t>]  where -1 is the most negative, 1 is the most positive and 0 is neutral</a:t>
            </a:r>
            <a:endParaRPr lang="en-US" sz="1300" dirty="0"/>
          </a:p>
          <a:p>
            <a:pPr lvl="1"/>
            <a:r>
              <a:rPr lang="en-US" sz="1300" dirty="0" smtClean="0"/>
              <a:t>Subjectivity—float within </a:t>
            </a:r>
            <a:r>
              <a:rPr lang="en-US" sz="1300" dirty="0"/>
              <a:t>the range </a:t>
            </a:r>
            <a:r>
              <a:rPr lang="en-US" sz="1300" dirty="0" smtClean="0"/>
              <a:t>[</a:t>
            </a:r>
            <a:r>
              <a:rPr lang="en-US" sz="1300" dirty="0"/>
              <a:t>0.0, 1.0] where 0.0 is very objective and 1.0 is very subjective.</a:t>
            </a:r>
          </a:p>
        </p:txBody>
      </p:sp>
    </p:spTree>
    <p:extLst>
      <p:ext uri="{BB962C8B-B14F-4D97-AF65-F5344CB8AC3E}">
        <p14:creationId xmlns:p14="http://schemas.microsoft.com/office/powerpoint/2010/main" val="24854280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008920241"/>
              </p:ext>
            </p:extLst>
          </p:nvPr>
        </p:nvGraphicFramePr>
        <p:xfrm>
          <a:off x="109241" y="1527634"/>
          <a:ext cx="8945392" cy="5029200"/>
        </p:xfrm>
        <a:graphic>
          <a:graphicData uri="http://schemas.openxmlformats.org/drawingml/2006/table">
            <a:tbl>
              <a:tblPr firstRow="1" bandRow="1">
                <a:tableStyleId>{5C22544A-7EE6-4342-B048-85BDC9FD1C3A}</a:tableStyleId>
              </a:tblPr>
              <a:tblGrid>
                <a:gridCol w="1857134"/>
                <a:gridCol w="7088258"/>
              </a:tblGrid>
              <a:tr h="370840">
                <a:tc>
                  <a:txBody>
                    <a:bodyPr/>
                    <a:lstStyle/>
                    <a:p>
                      <a:r>
                        <a:rPr lang="en-US" dirty="0" smtClean="0"/>
                        <a:t>Column</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month/year</a:t>
                      </a:r>
                    </a:p>
                  </a:txBody>
                  <a:tcPr/>
                </a:tc>
                <a:tc>
                  <a:txBody>
                    <a:bodyPr/>
                    <a:lstStyle/>
                    <a:p>
                      <a:r>
                        <a:rPr lang="en-US" sz="1600" dirty="0" smtClean="0"/>
                        <a:t>MM-YYYY</a:t>
                      </a:r>
                      <a:endParaRPr lang="en-US" sz="1600" dirty="0"/>
                    </a:p>
                  </a:txBody>
                  <a:tcPr/>
                </a:tc>
              </a:tr>
              <a:tr h="370840">
                <a:tc>
                  <a:txBody>
                    <a:bodyPr/>
                    <a:lstStyle/>
                    <a:p>
                      <a:r>
                        <a:rPr lang="en-US" sz="1600" dirty="0" smtClean="0"/>
                        <a:t>candidate</a:t>
                      </a:r>
                      <a:endParaRPr lang="en-US" sz="1600" dirty="0"/>
                    </a:p>
                  </a:txBody>
                  <a:tcPr/>
                </a:tc>
                <a:tc>
                  <a:txBody>
                    <a:bodyPr/>
                    <a:lstStyle/>
                    <a:p>
                      <a:r>
                        <a:rPr lang="en-US" sz="1600" dirty="0" smtClean="0"/>
                        <a:t>Candidate last name</a:t>
                      </a:r>
                      <a:endParaRPr lang="en-US" sz="1600" dirty="0"/>
                    </a:p>
                  </a:txBody>
                  <a:tcPr/>
                </a:tc>
              </a:tr>
              <a:tr h="370840">
                <a:tc>
                  <a:txBody>
                    <a:bodyPr/>
                    <a:lstStyle/>
                    <a:p>
                      <a:r>
                        <a:rPr lang="en-US" sz="1600" dirty="0" err="1" smtClean="0"/>
                        <a:t>next_month_polls</a:t>
                      </a:r>
                      <a:endParaRPr lang="en-US" sz="1600" dirty="0"/>
                    </a:p>
                  </a:txBody>
                  <a:tcPr/>
                </a:tc>
                <a:tc>
                  <a:txBody>
                    <a:bodyPr/>
                    <a:lstStyle/>
                    <a:p>
                      <a:r>
                        <a:rPr lang="en-US" sz="1600" dirty="0" smtClean="0"/>
                        <a:t>Aggregated polling data from the next month</a:t>
                      </a:r>
                      <a:endParaRPr lang="en-US" sz="1600" dirty="0"/>
                    </a:p>
                  </a:txBody>
                  <a:tcPr/>
                </a:tc>
              </a:tr>
              <a:tr h="370840">
                <a:tc>
                  <a:txBody>
                    <a:bodyPr/>
                    <a:lstStyle/>
                    <a:p>
                      <a:r>
                        <a:rPr lang="en-US" sz="1600" dirty="0" smtClean="0"/>
                        <a:t>polarity</a:t>
                      </a:r>
                      <a:endParaRPr lang="en-US" sz="1600" dirty="0"/>
                    </a:p>
                  </a:txBody>
                  <a:tcPr/>
                </a:tc>
                <a:tc>
                  <a:txBody>
                    <a:bodyPr/>
                    <a:lstStyle/>
                    <a:p>
                      <a:r>
                        <a:rPr lang="en-US" sz="1600" dirty="0" smtClean="0"/>
                        <a:t>Average polarity per candidate and month</a:t>
                      </a:r>
                      <a:endParaRPr lang="en-US" sz="1600" dirty="0"/>
                    </a:p>
                  </a:txBody>
                  <a:tcPr/>
                </a:tc>
              </a:tr>
              <a:tr h="370840">
                <a:tc>
                  <a:txBody>
                    <a:bodyPr/>
                    <a:lstStyle/>
                    <a:p>
                      <a:r>
                        <a:rPr lang="en-US" sz="1600" dirty="0" err="1" smtClean="0"/>
                        <a:t>weighted_polarity</a:t>
                      </a:r>
                      <a:endParaRPr lang="en-US" sz="1600" dirty="0"/>
                    </a:p>
                  </a:txBody>
                  <a:tcPr/>
                </a:tc>
                <a:tc>
                  <a:txBody>
                    <a:bodyPr/>
                    <a:lstStyle/>
                    <a:p>
                      <a:r>
                        <a:rPr lang="en-US" sz="1600" dirty="0" smtClean="0"/>
                        <a:t>((reactions/30) + 1) * polarity</a:t>
                      </a:r>
                      <a:endParaRPr lang="en-US" sz="1600" dirty="0"/>
                    </a:p>
                  </a:txBody>
                  <a:tcPr/>
                </a:tc>
              </a:tr>
              <a:tr h="370840">
                <a:tc>
                  <a:txBody>
                    <a:bodyPr/>
                    <a:lstStyle/>
                    <a:p>
                      <a:r>
                        <a:rPr lang="en-US" sz="1600" dirty="0" err="1" smtClean="0"/>
                        <a:t>num_tweets</a:t>
                      </a:r>
                      <a:endParaRPr lang="en-US" sz="1600" dirty="0"/>
                    </a:p>
                  </a:txBody>
                  <a:tcPr/>
                </a:tc>
                <a:tc>
                  <a:txBody>
                    <a:bodyPr/>
                    <a:lstStyle/>
                    <a:p>
                      <a:r>
                        <a:rPr lang="en-US" sz="1600" dirty="0" smtClean="0"/>
                        <a:t>Total number of tweets containing that candidate only for each month</a:t>
                      </a:r>
                      <a:endParaRPr lang="en-US" sz="1600" dirty="0"/>
                    </a:p>
                  </a:txBody>
                  <a:tcPr/>
                </a:tc>
              </a:tr>
              <a:tr h="370840">
                <a:tc>
                  <a:txBody>
                    <a:bodyPr/>
                    <a:lstStyle/>
                    <a:p>
                      <a:r>
                        <a:rPr lang="en-US" sz="1600" dirty="0" smtClean="0"/>
                        <a:t>replies</a:t>
                      </a:r>
                      <a:endParaRPr lang="en-US" sz="1600" dirty="0"/>
                    </a:p>
                  </a:txBody>
                  <a:tcPr/>
                </a:tc>
                <a:tc>
                  <a:txBody>
                    <a:bodyPr/>
                    <a:lstStyle/>
                    <a:p>
                      <a:r>
                        <a:rPr lang="en-US" sz="1600" dirty="0" smtClean="0"/>
                        <a:t>Total number of replies for</a:t>
                      </a:r>
                      <a:r>
                        <a:rPr lang="en-US" sz="1600" baseline="0" dirty="0" smtClean="0"/>
                        <a:t> tweets containing that candidate only for each month</a:t>
                      </a:r>
                      <a:endParaRPr lang="en-US" sz="1600" dirty="0"/>
                    </a:p>
                  </a:txBody>
                  <a:tcPr/>
                </a:tc>
              </a:tr>
              <a:tr h="370840">
                <a:tc>
                  <a:txBody>
                    <a:bodyPr/>
                    <a:lstStyle/>
                    <a:p>
                      <a:r>
                        <a:rPr lang="en-US" sz="1600" dirty="0" err="1" smtClean="0"/>
                        <a:t>retweets</a:t>
                      </a:r>
                      <a:endParaRPr lang="en-US" sz="1600" dirty="0"/>
                    </a:p>
                  </a:txBody>
                  <a:tcPr/>
                </a:tc>
                <a:tc>
                  <a:txBody>
                    <a:bodyPr/>
                    <a:lstStyle/>
                    <a:p>
                      <a:r>
                        <a:rPr lang="en-US" sz="1600" dirty="0" smtClean="0"/>
                        <a:t>Total number of </a:t>
                      </a:r>
                      <a:r>
                        <a:rPr lang="en-US" sz="1600" dirty="0" err="1" smtClean="0"/>
                        <a:t>retweets</a:t>
                      </a:r>
                      <a:endParaRPr lang="en-US" sz="1600" dirty="0"/>
                    </a:p>
                  </a:txBody>
                  <a:tcPr/>
                </a:tc>
              </a:tr>
              <a:tr h="370840">
                <a:tc>
                  <a:txBody>
                    <a:bodyPr/>
                    <a:lstStyle/>
                    <a:p>
                      <a:r>
                        <a:rPr lang="en-US" sz="1600" dirty="0" smtClean="0"/>
                        <a:t>favorites</a:t>
                      </a:r>
                      <a:endParaRPr lang="en-US" sz="1600" dirty="0"/>
                    </a:p>
                  </a:txBody>
                  <a:tcPr/>
                </a:tc>
                <a:tc>
                  <a:txBody>
                    <a:bodyPr/>
                    <a:lstStyle/>
                    <a:p>
                      <a:r>
                        <a:rPr lang="en-US" sz="1600" dirty="0" smtClean="0"/>
                        <a:t>Total number of favorites</a:t>
                      </a:r>
                      <a:endParaRPr lang="en-US" sz="1600" dirty="0"/>
                    </a:p>
                  </a:txBody>
                  <a:tcPr/>
                </a:tc>
              </a:tr>
              <a:tr h="370840">
                <a:tc>
                  <a:txBody>
                    <a:bodyPr/>
                    <a:lstStyle/>
                    <a:p>
                      <a:r>
                        <a:rPr lang="en-US" sz="1600" dirty="0" err="1" smtClean="0"/>
                        <a:t>num_reactions</a:t>
                      </a:r>
                      <a:endParaRPr lang="en-US" sz="1600" dirty="0"/>
                    </a:p>
                  </a:txBody>
                  <a:tcPr/>
                </a:tc>
                <a:tc>
                  <a:txBody>
                    <a:bodyPr/>
                    <a:lstStyle/>
                    <a:p>
                      <a:r>
                        <a:rPr lang="en-US" sz="1600" dirty="0" smtClean="0"/>
                        <a:t>Replies</a:t>
                      </a:r>
                      <a:r>
                        <a:rPr lang="en-US" sz="1600" baseline="0" dirty="0" smtClean="0"/>
                        <a:t> + </a:t>
                      </a:r>
                      <a:r>
                        <a:rPr lang="en-US" sz="1600" baseline="0" dirty="0" err="1" smtClean="0"/>
                        <a:t>retweets</a:t>
                      </a:r>
                      <a:r>
                        <a:rPr lang="en-US" sz="1600" baseline="0" dirty="0" smtClean="0"/>
                        <a:t> + favorites</a:t>
                      </a:r>
                      <a:endParaRPr lang="en-US" sz="1600" dirty="0"/>
                    </a:p>
                  </a:txBody>
                  <a:tcPr/>
                </a:tc>
              </a:tr>
              <a:tr h="370840">
                <a:tc>
                  <a:txBody>
                    <a:bodyPr/>
                    <a:lstStyle/>
                    <a:p>
                      <a:r>
                        <a:rPr lang="en-US" sz="1600" dirty="0" smtClean="0"/>
                        <a:t>donations</a:t>
                      </a:r>
                      <a:endParaRPr lang="en-US" sz="1600" dirty="0"/>
                    </a:p>
                  </a:txBody>
                  <a:tcPr/>
                </a:tc>
                <a:tc>
                  <a:txBody>
                    <a:bodyPr/>
                    <a:lstStyle/>
                    <a:p>
                      <a:r>
                        <a:rPr lang="en-US" sz="1600" dirty="0" smtClean="0"/>
                        <a:t>Total $ per month for each candidate</a:t>
                      </a:r>
                      <a:endParaRPr lang="en-US" sz="1600" dirty="0"/>
                    </a:p>
                  </a:txBody>
                  <a:tcPr/>
                </a:tc>
              </a:tr>
              <a:tr h="370840">
                <a:tc>
                  <a:txBody>
                    <a:bodyPr/>
                    <a:lstStyle/>
                    <a:p>
                      <a:r>
                        <a:rPr lang="en-US" sz="1600" dirty="0" err="1" smtClean="0"/>
                        <a:t>tweets_per_hour</a:t>
                      </a:r>
                      <a:endParaRPr lang="en-US" sz="1600" dirty="0"/>
                    </a:p>
                  </a:txBody>
                  <a:tcPr/>
                </a:tc>
                <a:tc>
                  <a:txBody>
                    <a:bodyPr/>
                    <a:lstStyle/>
                    <a:p>
                      <a:r>
                        <a:rPr lang="en-US" sz="1600" dirty="0" smtClean="0"/>
                        <a:t>Total tweets per day/24 for each of the 7 days, then choose the max of the 7</a:t>
                      </a:r>
                      <a:endParaRPr lang="en-US" sz="1600" dirty="0"/>
                    </a:p>
                  </a:txBody>
                  <a:tcPr/>
                </a:tc>
              </a:tr>
            </a:tbl>
          </a:graphicData>
        </a:graphic>
      </p:graphicFrame>
    </p:spTree>
    <p:extLst>
      <p:ext uri="{BB962C8B-B14F-4D97-AF65-F5344CB8AC3E}">
        <p14:creationId xmlns:p14="http://schemas.microsoft.com/office/powerpoint/2010/main" val="16813285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&amp; Organization</a:t>
            </a:r>
            <a:endParaRPr lang="en-US" dirty="0"/>
          </a:p>
        </p:txBody>
      </p:sp>
      <p:sp>
        <p:nvSpPr>
          <p:cNvPr id="3" name="Content Placeholder 2"/>
          <p:cNvSpPr>
            <a:spLocks noGrp="1"/>
          </p:cNvSpPr>
          <p:nvPr>
            <p:ph sz="quarter" idx="1"/>
          </p:nvPr>
        </p:nvSpPr>
        <p:spPr>
          <a:xfrm>
            <a:off x="206167" y="1579404"/>
            <a:ext cx="8738126" cy="4572000"/>
          </a:xfrm>
        </p:spPr>
        <p:txBody>
          <a:bodyPr>
            <a:normAutofit fontScale="47500" lnSpcReduction="20000"/>
          </a:bodyPr>
          <a:lstStyle/>
          <a:p>
            <a:pPr>
              <a:lnSpc>
                <a:spcPct val="120000"/>
              </a:lnSpc>
            </a:pPr>
            <a:r>
              <a:rPr lang="en-US" sz="4200" dirty="0" smtClean="0"/>
              <a:t>Two types of tweets: tweets that contained only 1 candidate’s name (no overlap) and tweets where there was overlap with at least one of the other 3 candidates</a:t>
            </a:r>
          </a:p>
          <a:p>
            <a:pPr lvl="1">
              <a:lnSpc>
                <a:spcPct val="120000"/>
              </a:lnSpc>
            </a:pPr>
            <a:r>
              <a:rPr lang="en-US" sz="4200" dirty="0" smtClean="0"/>
              <a:t>Used tweets with no overlap for sentiment value and tweets with overlap for total counts</a:t>
            </a:r>
          </a:p>
          <a:p>
            <a:pPr>
              <a:lnSpc>
                <a:spcPct val="120000"/>
              </a:lnSpc>
            </a:pPr>
            <a:r>
              <a:rPr lang="en-US" sz="4200" dirty="0" smtClean="0"/>
              <a:t>No rows were dropped because there were no columns with missing data, even though some tweets might have been missing</a:t>
            </a:r>
          </a:p>
          <a:p>
            <a:pPr>
              <a:lnSpc>
                <a:spcPct val="120000"/>
              </a:lnSpc>
            </a:pPr>
            <a:r>
              <a:rPr lang="en-US" sz="4200" dirty="0" smtClean="0"/>
              <a:t>Polling data was taken from Wikipedia and contained a variety of sources. Data for the entire month was averaged since polls are conducted over various time spans, often around a week</a:t>
            </a:r>
          </a:p>
          <a:p>
            <a:pPr>
              <a:lnSpc>
                <a:spcPct val="120000"/>
              </a:lnSpc>
            </a:pPr>
            <a:r>
              <a:rPr lang="en-US" sz="4200" dirty="0" smtClean="0"/>
              <a:t>All donations are taken from the FEC database, which contains every donation from every person or entity who has donated to a candidate</a:t>
            </a:r>
          </a:p>
          <a:p>
            <a:pPr>
              <a:lnSpc>
                <a:spcPct val="120000"/>
              </a:lnSpc>
            </a:pPr>
            <a:r>
              <a:rPr lang="en-US" sz="4200" dirty="0" smtClean="0"/>
              <a:t>Ultimately 3 million rows of data were whittled down to 40 rows</a:t>
            </a:r>
          </a:p>
          <a:p>
            <a:endParaRPr lang="en-US" dirty="0"/>
          </a:p>
        </p:txBody>
      </p:sp>
    </p:spTree>
    <p:extLst>
      <p:ext uri="{BB962C8B-B14F-4D97-AF65-F5344CB8AC3E}">
        <p14:creationId xmlns:p14="http://schemas.microsoft.com/office/powerpoint/2010/main" val="2583172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10530"/>
            <a:ext cx="8534400" cy="758952"/>
          </a:xfrm>
        </p:spPr>
        <p:txBody>
          <a:bodyPr>
            <a:normAutofit fontScale="90000"/>
          </a:bodyPr>
          <a:lstStyle/>
          <a:p>
            <a:r>
              <a:rPr lang="en-US" dirty="0" smtClean="0"/>
              <a:t>Visualizations</a:t>
            </a:r>
            <a:br>
              <a:rPr lang="en-US" dirty="0" smtClean="0"/>
            </a:br>
            <a:r>
              <a:rPr lang="en-US" sz="2700" dirty="0" smtClean="0"/>
              <a:t>Next Month’s Polls vs. Number of Tweets</a:t>
            </a:r>
            <a:endParaRPr lang="en-US" dirty="0"/>
          </a:p>
        </p:txBody>
      </p:sp>
      <p:pic>
        <p:nvPicPr>
          <p:cNvPr id="7" name="Picture 6"/>
          <p:cNvPicPr>
            <a:picLocks noChangeAspect="1"/>
          </p:cNvPicPr>
          <p:nvPr/>
        </p:nvPicPr>
        <p:blipFill>
          <a:blip r:embed="rId2">
            <a:alphaModFix/>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1520442" y="1475084"/>
            <a:ext cx="5908098" cy="5270265"/>
          </a:xfrm>
          <a:prstGeom prst="rect">
            <a:avLst/>
          </a:prstGeom>
        </p:spPr>
      </p:pic>
    </p:spTree>
    <p:extLst>
      <p:ext uri="{BB962C8B-B14F-4D97-AF65-F5344CB8AC3E}">
        <p14:creationId xmlns:p14="http://schemas.microsoft.com/office/powerpoint/2010/main" val="1035905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10530"/>
            <a:ext cx="8534400" cy="758952"/>
          </a:xfrm>
        </p:spPr>
        <p:txBody>
          <a:bodyPr>
            <a:normAutofit fontScale="90000"/>
          </a:bodyPr>
          <a:lstStyle/>
          <a:p>
            <a:r>
              <a:rPr lang="en-US" dirty="0" smtClean="0"/>
              <a:t>Visualizations</a:t>
            </a:r>
            <a:br>
              <a:rPr lang="en-US" dirty="0" smtClean="0"/>
            </a:br>
            <a:r>
              <a:rPr lang="en-US" sz="2700" dirty="0" smtClean="0"/>
              <a:t>Next Month’s Polls vs. Weighted Polarity</a:t>
            </a:r>
            <a:endParaRPr lang="en-US" sz="27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10083" y="1536140"/>
            <a:ext cx="7947445" cy="5099326"/>
          </a:xfrm>
          <a:prstGeom prst="rect">
            <a:avLst/>
          </a:prstGeom>
        </p:spPr>
      </p:pic>
    </p:spTree>
    <p:extLst>
      <p:ext uri="{BB962C8B-B14F-4D97-AF65-F5344CB8AC3E}">
        <p14:creationId xmlns:p14="http://schemas.microsoft.com/office/powerpoint/2010/main" val="22981834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01290"/>
            <a:ext cx="8534400" cy="758952"/>
          </a:xfrm>
        </p:spPr>
        <p:txBody>
          <a:bodyPr>
            <a:normAutofit fontScale="90000"/>
          </a:bodyPr>
          <a:lstStyle/>
          <a:p>
            <a:r>
              <a:rPr lang="en-US" dirty="0" smtClean="0"/>
              <a:t>Visualizations</a:t>
            </a:r>
            <a:br>
              <a:rPr lang="en-US" dirty="0" smtClean="0"/>
            </a:br>
            <a:r>
              <a:rPr lang="en-US" sz="2200" dirty="0" smtClean="0"/>
              <a:t>Features by Month and Candidate</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37808" y="1033179"/>
            <a:ext cx="7223709" cy="5770202"/>
          </a:xfrm>
          <a:prstGeom prst="rect">
            <a:avLst/>
          </a:prstGeom>
        </p:spPr>
      </p:pic>
    </p:spTree>
    <p:extLst>
      <p:ext uri="{BB962C8B-B14F-4D97-AF65-F5344CB8AC3E}">
        <p14:creationId xmlns:p14="http://schemas.microsoft.com/office/powerpoint/2010/main" val="17568156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01290"/>
            <a:ext cx="8534400" cy="758952"/>
          </a:xfrm>
        </p:spPr>
        <p:txBody>
          <a:bodyPr>
            <a:normAutofit fontScale="90000"/>
          </a:bodyPr>
          <a:lstStyle/>
          <a:p>
            <a:r>
              <a:rPr lang="en-US" dirty="0" smtClean="0"/>
              <a:t>Visualizations</a:t>
            </a:r>
            <a:br>
              <a:rPr lang="en-US" dirty="0" smtClean="0"/>
            </a:br>
            <a:r>
              <a:rPr lang="en-US" sz="2200" dirty="0" smtClean="0"/>
              <a:t>Features by Month and Candidate</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0272" y="960242"/>
            <a:ext cx="7314412" cy="5897757"/>
          </a:xfrm>
          <a:prstGeom prst="rect">
            <a:avLst/>
          </a:prstGeom>
        </p:spPr>
      </p:pic>
    </p:spTree>
    <p:extLst>
      <p:ext uri="{BB962C8B-B14F-4D97-AF65-F5344CB8AC3E}">
        <p14:creationId xmlns:p14="http://schemas.microsoft.com/office/powerpoint/2010/main" val="210530268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c">
  <a:themeElements>
    <a:clrScheme name="Custom 1">
      <a:dk1>
        <a:sysClr val="windowText" lastClr="000000"/>
      </a:dk1>
      <a:lt1>
        <a:sysClr val="window" lastClr="FFFFFF"/>
      </a:lt1>
      <a:dk2>
        <a:srgbClr val="09213B"/>
      </a:dk2>
      <a:lt2>
        <a:srgbClr val="D5EDF4"/>
      </a:lt2>
      <a:accent1>
        <a:srgbClr val="2C7C9F"/>
      </a:accent1>
      <a:accent2>
        <a:srgbClr val="244A58"/>
      </a:accent2>
      <a:accent3>
        <a:srgbClr val="E7323A"/>
      </a:accent3>
      <a:accent4>
        <a:srgbClr val="0C00FF"/>
      </a:accent4>
      <a:accent5>
        <a:srgbClr val="FBFBFA"/>
      </a:accent5>
      <a:accent6>
        <a:srgbClr val="C00000"/>
      </a:accent6>
      <a:hlink>
        <a:srgbClr val="7030A0"/>
      </a:hlink>
      <a:folHlink>
        <a:srgbClr val="00B0F0"/>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143</TotalTime>
  <Words>1340</Words>
  <Application>Microsoft Macintosh PowerPoint</Application>
  <PresentationFormat>On-screen Show (4:3)</PresentationFormat>
  <Paragraphs>108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Civic</vt:lpstr>
      <vt:lpstr>Using Twitter to Predict Presidential Polling Outcomes</vt:lpstr>
      <vt:lpstr>PowerPoint Presentation</vt:lpstr>
      <vt:lpstr>Background &amp; Data</vt:lpstr>
      <vt:lpstr>Features</vt:lpstr>
      <vt:lpstr>Data Wrangling &amp; Organization</vt:lpstr>
      <vt:lpstr>Visualizations Next Month’s Polls vs. Number of Tweets</vt:lpstr>
      <vt:lpstr>Visualizations Next Month’s Polls vs. Weighted Polarity</vt:lpstr>
      <vt:lpstr>Visualizations Features by Month and Candidate</vt:lpstr>
      <vt:lpstr>Visualizations Features by Month and Candidate</vt:lpstr>
      <vt:lpstr>Choosing a Model</vt:lpstr>
      <vt:lpstr>Simple Liner Regression</vt:lpstr>
      <vt:lpstr>OLS</vt:lpstr>
      <vt:lpstr>PowerPoint Presentation</vt:lpstr>
      <vt:lpstr>Ridge</vt:lpstr>
      <vt:lpstr>Lasso</vt:lpstr>
      <vt:lpstr>ElasticNet</vt:lpstr>
      <vt:lpstr>Evaluating the Model</vt:lpstr>
      <vt:lpstr>Possible Issues and Improvements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Twitter to Predict Presidential Polling Outcomes</dc:title>
  <dc:creator>EMILY BOYES</dc:creator>
  <cp:lastModifiedBy>EMILY BOYES</cp:lastModifiedBy>
  <cp:revision>18</cp:revision>
  <dcterms:created xsi:type="dcterms:W3CDTF">2019-12-19T01:27:18Z</dcterms:created>
  <dcterms:modified xsi:type="dcterms:W3CDTF">2019-12-19T03:58:59Z</dcterms:modified>
</cp:coreProperties>
</file>